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3B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011680"/>
            <a:ext cx="105156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</a:rPr>
              <a:t>TERRAVEK</a:t>
            </a:r>
          </a:p>
          <a:p>
            <a:r>
              <a:rPr sz="4600" b="1">
                <a:solidFill>
                  <a:srgbClr val="E07A3F"/>
                </a:solidFill>
              </a:rPr>
              <a:t>Terravek Corporate Overview 2026</a:t>
            </a:r>
          </a:p>
          <a:p>
            <a:r>
              <a:rPr sz="1700">
                <a:solidFill>
                  <a:srgbClr val="B4D3DC"/>
                </a:solidFill>
              </a:rPr>
              <a:t>Standard company introduction deck used in first customer meetings.</a:t>
            </a:r>
          </a:p>
          <a:p>
            <a:r>
              <a:rPr sz="1200">
                <a:solidFill>
                  <a:srgbClr val="8FB6BD"/>
                </a:solidFill>
              </a:rPr>
              <a:t>Nuno Ferreira Alves · Chief Revenue Officer · Sales &amp; Business Development</a:t>
            </a:r>
            <a:br/>
            <a:r>
              <a:t>nuno.ferreira-alves@terravek.com · 13 April 2026 · rev 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Who we 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Founded 14 March 2007 in Delft, the Netherlands</a:t>
            </a:r>
          </a:p>
          <a:p>
            <a:pPr/>
            <a:r>
              <a:rPr sz="1600"/>
              <a:t>742 people across eight countries</a:t>
            </a:r>
          </a:p>
          <a:p>
            <a:pPr/>
            <a:r>
              <a:rPr sz="1600"/>
              <a:t>€148.6M revenue in FY2025, +18.4%</a:t>
            </a:r>
          </a:p>
          <a:p>
            <a:pPr/>
            <a:r>
              <a:rPr sz="1600"/>
              <a:t>Privately held; founders hold 34.2%</a:t>
            </a:r>
          </a:p>
          <a:p>
            <a:pPr/>
            <a:r>
              <a:rPr sz="1600"/>
              <a:t>17.4% of revenue reinvested in research and development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What makes us different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Every delivery carries an ISO 19157 quality statement</a:t>
            </a:r>
          </a:p>
          <a:p>
            <a:pPr/>
            <a:r>
              <a:rPr sz="1600"/>
              <a:t>We do not interpolate over what we did not observe</a:t>
            </a:r>
          </a:p>
          <a:p>
            <a:pPr/>
            <a:r>
              <a:rPr sz="1600"/>
              <a:t>We publish model failure modes, including the unflattering ones</a:t>
            </a:r>
          </a:p>
          <a:p>
            <a:pPr/>
            <a:r>
              <a:rPr sz="1600"/>
              <a:t>Traceable radiometry from our own optical bench to our own calibration range</a:t>
            </a:r>
          </a:p>
          <a:p>
            <a:pPr/>
            <a:r>
              <a:rPr sz="1600"/>
              <a:t>Civil applications only — a constraint we enforce, not a preference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The portfolio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ORBIS — the analysis-ready Earth observation platform</a:t>
            </a:r>
          </a:p>
          <a:p>
            <a:pPr/>
            <a:r>
              <a:rPr sz="1600"/>
              <a:t>GRIDSCAN — corridor inspection for power, rail and pipeline</a:t>
            </a:r>
          </a:p>
          <a:p>
            <a:pPr/>
            <a:r>
              <a:rPr sz="1600"/>
              <a:t>TIDEWATCH — coastal, port and inland water monitoring</a:t>
            </a:r>
          </a:p>
          <a:p>
            <a:pPr/>
            <a:r>
              <a:rPr sz="1600"/>
              <a:t>AGRISENSE — field-level agronomy at enterprise and smallholder scale</a:t>
            </a:r>
          </a:p>
          <a:p>
            <a:pPr/>
            <a:r>
              <a:rPr sz="1600"/>
              <a:t>FIELDKIT — rugged in-situ sensor hardware, assembled in München</a:t>
            </a:r>
          </a:p>
          <a:p>
            <a:pPr/>
            <a:r>
              <a:rPr sz="1600"/>
              <a:t>ATLAS — the API through which all of it is reachable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Sectors we serve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Energy and utilities — vegetation management, wildfire risk</a:t>
            </a:r>
          </a:p>
          <a:p>
            <a:pPr/>
            <a:r>
              <a:rPr sz="1600"/>
              <a:t>Rail and transport — cess vegetation, structure gauge, earthworks</a:t>
            </a:r>
          </a:p>
          <a:p>
            <a:pPr/>
            <a:r>
              <a:rPr sz="1600"/>
              <a:t>Ports and maritime — channel depth trending, berth occupancy</a:t>
            </a:r>
          </a:p>
          <a:p>
            <a:pPr/>
            <a:r>
              <a:rPr sz="1600"/>
              <a:t>Agriculture and forestry — crop stress, nitrogen, stand inventory</a:t>
            </a:r>
          </a:p>
          <a:p>
            <a:pPr/>
            <a:r>
              <a:rPr sz="1600"/>
              <a:t>Water management — dyke deformation, storm-surge alerting</a:t>
            </a:r>
          </a:p>
          <a:p>
            <a:pPr/>
            <a:r>
              <a:rPr sz="1600"/>
              <a:t>Insurance and risk — exposure baselines, post-event damage assessment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Proof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Stadtwerke Oberpfalz — annual GRIDSCAN surveys since 2014, callouts down 37%</a:t>
            </a:r>
          </a:p>
          <a:p>
            <a:pPr/>
            <a:r>
              <a:rPr sz="1600"/>
              <a:t>Zeeland Water Board — surge warnings 3.5 hours earlier; 2025 Geospatial Impact Award</a:t>
            </a:r>
          </a:p>
          <a:p>
            <a:pPr/>
            <a:r>
              <a:rPr sz="1600"/>
              <a:t>Rijnmond Port Authority — dredging re-prioritised on trend; Supplier of the Year 2024</a:t>
            </a:r>
          </a:p>
          <a:p>
            <a:pPr/>
            <a:r>
              <a:rPr sz="1600"/>
              <a:t>Caledonian Rail — 1,240 route km surveyed without possession</a:t>
            </a:r>
          </a:p>
          <a:p>
            <a:pPr/>
            <a:r>
              <a:rPr sz="1600"/>
              <a:t>Nakuru County — 41,000 smallholders reached by SMS advisory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Assurance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ISO/IEC 27001:2022 and ISO/IEC 27017:2015</a:t>
            </a:r>
          </a:p>
          <a:p>
            <a:pPr/>
            <a:r>
              <a:rPr sz="1600"/>
              <a:t>SOC 2 Type II (Security, Availability, Confidentiality)</a:t>
            </a:r>
          </a:p>
          <a:p>
            <a:pPr/>
            <a:r>
              <a:rPr sz="1600"/>
              <a:t>ISO 9001, ISO 14001, ISO 45001; TISAX AL2; Cyber Essentials Plus</a:t>
            </a:r>
          </a:p>
          <a:p>
            <a:pPr/>
            <a:r>
              <a:rPr sz="1600"/>
              <a:t>Data resident in the EU: eu-nl-1 Amsterdam, eu-de-1 Frankfurt</a:t>
            </a:r>
          </a:p>
          <a:p>
            <a:pPr/>
            <a:r>
              <a:rPr sz="1600"/>
              <a:t>Published coordinated vulnerability disclosure, 72-hour acknowledgement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b="1">
                <a:solidFill>
                  <a:srgbClr val="0D3B45"/>
                </a:solidFill>
              </a:rP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/>
              <a:t>Free ATLAS Sandbox — no commercial conversation required</a:t>
            </a:r>
          </a:p>
          <a:p>
            <a:pPr/>
            <a:r>
              <a:rPr sz="1600"/>
              <a:t>Scoped proof of concept against your own area of interest</a:t>
            </a:r>
          </a:p>
          <a:p>
            <a:pPr/>
            <a:r>
              <a:rPr sz="1600"/>
              <a:t>Talk to us: sales@terravek.com, +31 15 251 8400</a:t>
            </a:r>
          </a:p>
          <a:p>
            <a:pPr/>
            <a:r>
              <a:rPr sz="1600"/>
              <a:t>Terravek Summit 2026 — Delft, 22–23 September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1560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>
                <a:solidFill>
                  <a:srgbClr val="0D3B45"/>
                </a:solidFill>
              </a:rPr>
              <a:t>Thank you</a:t>
            </a:r>
          </a:p>
          <a:p>
            <a:r>
              <a:rPr sz="1400">
                <a:solidFill>
                  <a:srgbClr val="5A6B75"/>
                </a:solidFill>
              </a:rPr>
              <a:t>Terravek Systems N.V. · Zuidpoortlaan 118, 2628 XK Delft</a:t>
            </a:r>
            <a:br/>
            <a:r>
              <a:t>+31 15 251 8400 · info@terravek.com · terravek.com</a:t>
            </a:r>
            <a:br/>
            <a:r>
              <a:t>Questions: nuno.ferreira-alves@terravek.com (ext. 4008)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TVK_Deck_16x9.potx</Template>
  <TotalTime>181</TotalTime>
  <Pages>9</Pages>
  <Words>311</Words>
  <Characters>1866</Characters>
  <Application>Microsoft Office PowerPoint</Application>
  <DocSecurity>0</DocSecurity>
  <Lines>25</Lines>
  <Paragraphs>6</Paragraphs>
  <ScaleCrop>false</ScaleCrop>
  <Company>Terravek Systems N.V.</Company>
  <Manager>Saskia Bakhuis</Manager>
  <LinksUpToDate>false</LinksUpToDate>
  <CharactersWithSpaces>2177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Terravek Corporate Overview 2026</dc:title>
  <dc:subject>Standard company introduction deck used in first customer meetings.</dc:subject>
  <dc:creator>Nuno Ferreira Alves</dc:creator>
  <cp:keywords>Terravek; Sales; Sales &amp; Business Development; rev 6</cp:keywords>
  <dc:description>Owner: Nuno Ferreira Alves (nuno.ferreira-alves@terravek.com), Sales &amp; Business Development. Approved by Saskia Bakhuis. Revision 6.</dc:description>
  <cp:lastModifiedBy>Nuno Ferreira Alves</cp:lastModifiedBy>
  <cp:revision>6</cp:revision>
  <dcterms:created xsi:type="dcterms:W3CDTF">2026-04-13T09:42:17Z</dcterms:created>
  <dcterms:modified xsi:type="dcterms:W3CDTF">2026-04-13T16:08:17Z</dcterms:modified>
  <cp:category>Sales</cp:category>
</cp:coreProperties>
</file>